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1" r:id="rId3"/>
    <p:sldId id="258" r:id="rId4"/>
    <p:sldId id="262" r:id="rId5"/>
    <p:sldId id="259" r:id="rId6"/>
    <p:sldId id="263" r:id="rId7"/>
    <p:sldId id="260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07089-9E58-2944-AD81-5A07B66C228A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F2D14-C189-C54F-B3B2-34198550DA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992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F2D14-C189-C54F-B3B2-34198550DA3B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327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BD6C-683A-F448-B02C-888B9CD42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98A14-1C2B-AD4D-AFED-841E40C9B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7A753-F8BB-3C42-92DC-DA807A5A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893A8-AE34-2F4D-87D8-CF244603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1DDD-DB83-1440-93FA-88B98B15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884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E69D-4C98-3B42-9638-77FFDF13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3CBA2-96CC-874B-B1CB-E4AF55579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3C689-D02C-3A4A-B15C-1C0D01D4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BE99B-E3DE-C040-9353-FB2EFF0C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BE3A-8B5B-104C-9AAF-1F6CCA85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047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A3C63-0088-3C41-BC89-53CD8DF27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E4717-2705-824A-9103-2747ACD9A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69F6-D37F-A446-96B9-BB15AFFE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3C30-EA2E-374D-8E0F-B699CF3D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E4ED-B199-7E4D-ACFF-32835DD2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43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5C29-94EB-6847-AAA5-587B1E12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DFB7-E7BF-4145-B2F0-3BF444833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E977F-B355-BD41-94B6-12E16627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A9604-1F36-F949-B90D-AF2F3E4E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16C5-4E82-2F4A-8F4B-EE417936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434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5A92-ABA6-B947-B751-C071123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3DD9-17A8-304D-A59E-795978EA7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B575-63EB-E447-A311-8D3915BA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BD97-260C-434B-9AAC-A030DE2B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EBC1-F1F8-554F-AED0-330EA21A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82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28FC-1644-8B4C-9B2E-4A31B19A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D6DE-0078-9046-AD35-C9B7964E5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E260C-771E-BB44-B41E-71A8F2822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08955-4C72-DE45-BD63-D5055F7F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9CF5B-3639-8F44-8B38-44980B5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53B39-5D7C-D349-8F35-C9A7512D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161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9A49-F342-7D43-8874-3C7C588B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52686-BF59-D440-8C9A-32CA443AE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F72CF-F818-5D48-BD21-6DF0A6B09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C2D12-365B-1F4F-A0EF-517CBEBD6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787BC4-1A2C-EC47-9CEC-C1686615A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5E793-9891-804C-B34B-523EF193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5D81E-12EC-6942-952A-E16CD8BF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13113-B85A-1844-AB69-B97B17CD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38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08BD-7F0D-E24C-BA7E-4D109F3A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340C5-27A4-2B47-9899-7BB80B53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78445-335F-9941-A9F3-A43F7197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69121-B293-B146-91DB-750256E7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23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17A61-B35D-6A4C-8498-38EE458B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73EF-E8DA-0643-B448-F98A2B6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FD33B-69D9-D249-A40E-A62679CF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836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FA78-BC4A-DF4A-AFF6-2559F45B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5163-6EBB-0746-B9A4-FEAD858E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D464B-4594-9A44-86B1-B27902DC3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4853-8B1B-0C4C-96D5-4F641A42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9D2CC-2EC2-4540-8081-F0110D1E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D4C5-4CC9-2040-9F46-4EE68D94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4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7507-EE78-CD48-8916-40442E63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FCC7F-A795-3A4E-AF27-1565876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A7A2A-C576-A049-80A5-A5BC69BCF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E7AF1-628B-D54F-8CED-6AACC1A5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D873-AE2A-0C44-A4B0-E2AA2792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2ADCF-FB7C-B446-8AF0-4895C791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447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72DA2-CEBD-9E4F-BAC7-5C8C5C76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2360E-F47F-E643-8311-34CEAFE7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EFB23-A921-E64B-ADCD-19BAE20E3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BF4D6-66C8-A44D-92BB-7D4D04874878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73660-8E89-614E-89A5-150D5C9F4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F054A-0022-CC48-88E5-5E8CD78FB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63F2A-790A-794C-9728-19478B8D9CB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027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42A2-3285-3C4B-9BBD-533330CF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age matter?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CECE5-70E2-C44B-B681-A64DF119EC48}"/>
              </a:ext>
            </a:extLst>
          </p:cNvPr>
          <p:cNvSpPr txBox="1"/>
          <p:nvPr/>
        </p:nvSpPr>
        <p:spPr>
          <a:xfrm>
            <a:off x="536029" y="1767348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younger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8622A-1264-3046-8BF9-12C85E5B972F}"/>
              </a:ext>
            </a:extLst>
          </p:cNvPr>
          <p:cNvSpPr txBox="1"/>
          <p:nvPr/>
        </p:nvSpPr>
        <p:spPr>
          <a:xfrm>
            <a:off x="8405033" y="6204881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2520C-C22F-6C4E-86A4-71E4F2CFCE6D}"/>
              </a:ext>
            </a:extLst>
          </p:cNvPr>
          <p:cNvSpPr txBox="1"/>
          <p:nvPr/>
        </p:nvSpPr>
        <p:spPr>
          <a:xfrm>
            <a:off x="5531871" y="2828835"/>
            <a:ext cx="1128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dirty="0"/>
              <a:t>VS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60AC674-69C6-7D46-A527-2948B8A0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9" y="2375338"/>
            <a:ext cx="2072180" cy="1841938"/>
          </a:xfrm>
          <a:prstGeom prst="rect">
            <a:avLst/>
          </a:prstGeom>
        </p:spPr>
      </p:pic>
      <p:pic>
        <p:nvPicPr>
          <p:cNvPr id="10" name="Picture 9" descr="A person holding a basketball&#10;&#10;Description automatically generated">
            <a:extLst>
              <a:ext uri="{FF2B5EF4-FFF2-40B4-BE49-F238E27FC236}">
                <a16:creationId xmlns:a16="http://schemas.microsoft.com/office/drawing/2014/main" id="{7CBCC74B-6926-4E4C-A7BF-0F8BF4BD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38" y="1566041"/>
            <a:ext cx="2222666" cy="3063766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263935D-A4D2-1444-8026-E5DA5FF5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910" y="4217276"/>
            <a:ext cx="2956856" cy="2475186"/>
          </a:xfrm>
          <a:prstGeom prst="rect">
            <a:avLst/>
          </a:prstGeom>
        </p:spPr>
      </p:pic>
      <p:pic>
        <p:nvPicPr>
          <p:cNvPr id="16" name="Picture 15" descr="A person in a yellow shirt&#10;&#10;Description automatically generated">
            <a:extLst>
              <a:ext uri="{FF2B5EF4-FFF2-40B4-BE49-F238E27FC236}">
                <a16:creationId xmlns:a16="http://schemas.microsoft.com/office/drawing/2014/main" id="{8AE26489-662A-2B4D-9513-8E4821682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795" y="1186270"/>
            <a:ext cx="2854137" cy="1900820"/>
          </a:xfrm>
          <a:prstGeom prst="rect">
            <a:avLst/>
          </a:prstGeom>
        </p:spPr>
      </p:pic>
      <p:pic>
        <p:nvPicPr>
          <p:cNvPr id="18" name="Picture 17" descr="A picture containing person, sport, woman, holding&#10;&#10;Description automatically generated">
            <a:extLst>
              <a:ext uri="{FF2B5EF4-FFF2-40B4-BE49-F238E27FC236}">
                <a16:creationId xmlns:a16="http://schemas.microsoft.com/office/drawing/2014/main" id="{8399000F-1758-3D43-A125-0AE7A07D0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033" y="3220842"/>
            <a:ext cx="3474484" cy="23271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9FCD3D-22A8-D340-8348-40F6D0FB1137}"/>
              </a:ext>
            </a:extLst>
          </p:cNvPr>
          <p:cNvSpPr txBox="1"/>
          <p:nvPr/>
        </p:nvSpPr>
        <p:spPr>
          <a:xfrm>
            <a:off x="-16278" y="4623871"/>
            <a:ext cx="1534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Angel Robinson </a:t>
            </a:r>
          </a:p>
          <a:p>
            <a:r>
              <a:rPr lang="en-NL" sz="1600" dirty="0"/>
              <a:t>&amp; Brionna Jones</a:t>
            </a:r>
          </a:p>
          <a:p>
            <a:r>
              <a:rPr lang="en-NL" sz="1600" dirty="0"/>
              <a:t> (21 years old)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E8C2C-8A95-0946-A284-8F136798FB9D}"/>
              </a:ext>
            </a:extLst>
          </p:cNvPr>
          <p:cNvSpPr txBox="1"/>
          <p:nvPr/>
        </p:nvSpPr>
        <p:spPr>
          <a:xfrm>
            <a:off x="10728090" y="5620106"/>
            <a:ext cx="136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Sue Bird</a:t>
            </a:r>
          </a:p>
          <a:p>
            <a:r>
              <a:rPr lang="en-NL" sz="1600" dirty="0"/>
              <a:t> (36 years old)</a:t>
            </a:r>
          </a:p>
        </p:txBody>
      </p:sp>
    </p:spTree>
    <p:extLst>
      <p:ext uri="{BB962C8B-B14F-4D97-AF65-F5344CB8AC3E}">
        <p14:creationId xmlns:p14="http://schemas.microsoft.com/office/powerpoint/2010/main" val="311481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A09DA7-1F1F-2A4E-9BBC-AA535534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age matter?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7565C-D9B8-7543-8D06-56C95E139512}"/>
              </a:ext>
            </a:extLst>
          </p:cNvPr>
          <p:cNvSpPr txBox="1"/>
          <p:nvPr/>
        </p:nvSpPr>
        <p:spPr>
          <a:xfrm>
            <a:off x="1082566" y="1690688"/>
            <a:ext cx="953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Average age in the sample is 27.11 years old to be precise.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43ACF-2914-AB4C-858F-E5380FAF8763}"/>
              </a:ext>
            </a:extLst>
          </p:cNvPr>
          <p:cNvSpPr txBox="1"/>
          <p:nvPr/>
        </p:nvSpPr>
        <p:spPr>
          <a:xfrm>
            <a:off x="1481959" y="2259724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Ages range from 21 till 36</a:t>
            </a:r>
          </a:p>
        </p:txBody>
      </p:sp>
    </p:spTree>
    <p:extLst>
      <p:ext uri="{BB962C8B-B14F-4D97-AF65-F5344CB8AC3E}">
        <p14:creationId xmlns:p14="http://schemas.microsoft.com/office/powerpoint/2010/main" val="102902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4CFE-8109-1C4E-ADD8-3770E3A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height matter?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44F5C-4DE1-8042-89AE-53059A3E2B15}"/>
              </a:ext>
            </a:extLst>
          </p:cNvPr>
          <p:cNvSpPr txBox="1"/>
          <p:nvPr/>
        </p:nvSpPr>
        <p:spPr>
          <a:xfrm>
            <a:off x="536029" y="1767348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taller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7A103-8180-A847-BFE4-0E4D111BBA4F}"/>
              </a:ext>
            </a:extLst>
          </p:cNvPr>
          <p:cNvSpPr txBox="1"/>
          <p:nvPr/>
        </p:nvSpPr>
        <p:spPr>
          <a:xfrm>
            <a:off x="8405033" y="6204881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shorter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6BEE7-E3FC-D441-8933-D455EFA85CBE}"/>
              </a:ext>
            </a:extLst>
          </p:cNvPr>
          <p:cNvSpPr txBox="1"/>
          <p:nvPr/>
        </p:nvSpPr>
        <p:spPr>
          <a:xfrm>
            <a:off x="5531871" y="2828835"/>
            <a:ext cx="1128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dirty="0"/>
              <a:t>VS</a:t>
            </a:r>
          </a:p>
        </p:txBody>
      </p:sp>
      <p:pic>
        <p:nvPicPr>
          <p:cNvPr id="15" name="Picture 14" descr="A group of people standing on a basketball court&#10;&#10;Description automatically generated">
            <a:extLst>
              <a:ext uri="{FF2B5EF4-FFF2-40B4-BE49-F238E27FC236}">
                <a16:creationId xmlns:a16="http://schemas.microsoft.com/office/drawing/2014/main" id="{1019FA2F-6777-904B-BDAA-FE0BB3B7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83" y="1381728"/>
            <a:ext cx="2090151" cy="3486512"/>
          </a:xfrm>
          <a:prstGeom prst="rect">
            <a:avLst/>
          </a:prstGeom>
        </p:spPr>
      </p:pic>
      <p:pic>
        <p:nvPicPr>
          <p:cNvPr id="17" name="Picture 16" descr="A group of basketball players&#10;&#10;Description automatically generated">
            <a:extLst>
              <a:ext uri="{FF2B5EF4-FFF2-40B4-BE49-F238E27FC236}">
                <a16:creationId xmlns:a16="http://schemas.microsoft.com/office/drawing/2014/main" id="{C5E9B1B9-CA4E-3843-A5BF-3F7216DD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99" y="4953089"/>
            <a:ext cx="1763672" cy="1539786"/>
          </a:xfrm>
          <a:prstGeom prst="rect">
            <a:avLst/>
          </a:prstGeom>
        </p:spPr>
      </p:pic>
      <p:pic>
        <p:nvPicPr>
          <p:cNvPr id="19" name="Picture 18" descr="A picture containing person, indoor, man, standing&#10;&#10;Description automatically generated">
            <a:extLst>
              <a:ext uri="{FF2B5EF4-FFF2-40B4-BE49-F238E27FC236}">
                <a16:creationId xmlns:a16="http://schemas.microsoft.com/office/drawing/2014/main" id="{81EE0452-52B1-6E48-80E9-28D65C682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2" y="2136680"/>
            <a:ext cx="2650155" cy="4624387"/>
          </a:xfrm>
          <a:prstGeom prst="rect">
            <a:avLst/>
          </a:prstGeom>
        </p:spPr>
      </p:pic>
      <p:pic>
        <p:nvPicPr>
          <p:cNvPr id="21" name="Picture 20" descr="A person standing on a basketball court&#10;&#10;Description automatically generated">
            <a:extLst>
              <a:ext uri="{FF2B5EF4-FFF2-40B4-BE49-F238E27FC236}">
                <a16:creationId xmlns:a16="http://schemas.microsoft.com/office/drawing/2014/main" id="{13D47B6D-CD5E-D44C-8427-0D842EFD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515" y="2471782"/>
            <a:ext cx="2393950" cy="3251200"/>
          </a:xfrm>
          <a:prstGeom prst="rect">
            <a:avLst/>
          </a:prstGeom>
        </p:spPr>
      </p:pic>
      <p:pic>
        <p:nvPicPr>
          <p:cNvPr id="23" name="Picture 22" descr="A group of people watching a football ball&#10;&#10;Description automatically generated">
            <a:extLst>
              <a:ext uri="{FF2B5EF4-FFF2-40B4-BE49-F238E27FC236}">
                <a16:creationId xmlns:a16="http://schemas.microsoft.com/office/drawing/2014/main" id="{7662D68D-3F9E-2A4E-A8D4-4A06B0F26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21" y="484418"/>
            <a:ext cx="3111500" cy="2489200"/>
          </a:xfrm>
          <a:prstGeom prst="rect">
            <a:avLst/>
          </a:prstGeom>
        </p:spPr>
      </p:pic>
      <p:pic>
        <p:nvPicPr>
          <p:cNvPr id="25" name="Picture 24" descr="A person holding a basketball&#10;&#10;Description automatically generated">
            <a:extLst>
              <a:ext uri="{FF2B5EF4-FFF2-40B4-BE49-F238E27FC236}">
                <a16:creationId xmlns:a16="http://schemas.microsoft.com/office/drawing/2014/main" id="{01322456-2BC4-604E-82DF-64236F53E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424" y="3144674"/>
            <a:ext cx="2216805" cy="26083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26A1B-F788-944D-8846-7F2DEE76EC05}"/>
              </a:ext>
            </a:extLst>
          </p:cNvPr>
          <p:cNvSpPr txBox="1"/>
          <p:nvPr/>
        </p:nvSpPr>
        <p:spPr>
          <a:xfrm>
            <a:off x="1807636" y="1398300"/>
            <a:ext cx="1429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Brittney Griner</a:t>
            </a:r>
          </a:p>
          <a:p>
            <a:r>
              <a:rPr lang="en-NL" sz="1600" dirty="0"/>
              <a:t> (206 cm)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0E7BC-8B53-D341-A81E-A0531EFEB02E}"/>
              </a:ext>
            </a:extLst>
          </p:cNvPr>
          <p:cNvSpPr txBox="1"/>
          <p:nvPr/>
        </p:nvSpPr>
        <p:spPr>
          <a:xfrm>
            <a:off x="10259468" y="5753071"/>
            <a:ext cx="1442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Leilani Mitchell</a:t>
            </a:r>
          </a:p>
          <a:p>
            <a:r>
              <a:rPr lang="en-NL" sz="1600" dirty="0"/>
              <a:t> (165 cm)</a:t>
            </a:r>
          </a:p>
        </p:txBody>
      </p:sp>
    </p:spTree>
    <p:extLst>
      <p:ext uri="{BB962C8B-B14F-4D97-AF65-F5344CB8AC3E}">
        <p14:creationId xmlns:p14="http://schemas.microsoft.com/office/powerpoint/2010/main" val="400408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A09DA7-1F1F-2A4E-9BBC-AA535534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height matter?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7565C-D9B8-7543-8D06-56C95E139512}"/>
              </a:ext>
            </a:extLst>
          </p:cNvPr>
          <p:cNvSpPr txBox="1"/>
          <p:nvPr/>
        </p:nvSpPr>
        <p:spPr>
          <a:xfrm>
            <a:off x="1082566" y="1690688"/>
            <a:ext cx="953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Average height in the wnba sample is 184.6 cm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43ACF-2914-AB4C-858F-E5380FAF8763}"/>
              </a:ext>
            </a:extLst>
          </p:cNvPr>
          <p:cNvSpPr txBox="1"/>
          <p:nvPr/>
        </p:nvSpPr>
        <p:spPr>
          <a:xfrm>
            <a:off x="1481959" y="2259724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Height range from 165 cm till 206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F830C-6A94-F84E-BEAE-22CE0EC94054}"/>
              </a:ext>
            </a:extLst>
          </p:cNvPr>
          <p:cNvSpPr txBox="1"/>
          <p:nvPr/>
        </p:nvSpPr>
        <p:spPr>
          <a:xfrm>
            <a:off x="2622332" y="2831585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</a:t>
            </a:r>
            <a:r>
              <a:rPr lang="en-GB" dirty="0"/>
              <a:t>he</a:t>
            </a:r>
            <a:r>
              <a:rPr lang="en-NL" dirty="0"/>
              <a:t> average height of women in the US is 161.5 cm (source Wikipedia)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BF39-6619-064F-ADB7-EF3C3D1F6665}"/>
              </a:ext>
            </a:extLst>
          </p:cNvPr>
          <p:cNvSpPr txBox="1"/>
          <p:nvPr/>
        </p:nvSpPr>
        <p:spPr>
          <a:xfrm>
            <a:off x="1082566" y="3400621"/>
            <a:ext cx="85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We </a:t>
            </a:r>
            <a:r>
              <a:rPr lang="nl-NL" dirty="0" err="1"/>
              <a:t>did</a:t>
            </a:r>
            <a:r>
              <a:rPr lang="nl-NL" dirty="0"/>
              <a:t> a </a:t>
            </a:r>
            <a:r>
              <a:rPr lang="nl-NL" dirty="0" err="1"/>
              <a:t>statistical</a:t>
            </a:r>
            <a:r>
              <a:rPr lang="nl-NL" dirty="0"/>
              <a:t> T test </a:t>
            </a:r>
            <a:r>
              <a:rPr lang="nl-NL" dirty="0" err="1"/>
              <a:t>which</a:t>
            </a:r>
            <a:r>
              <a:rPr lang="nl-NL" dirty="0"/>
              <a:t> gave a p-</a:t>
            </a:r>
            <a:r>
              <a:rPr lang="nl-NL" dirty="0" err="1"/>
              <a:t>value</a:t>
            </a:r>
            <a:r>
              <a:rPr lang="nl-NL" dirty="0"/>
              <a:t> of </a:t>
            </a:r>
            <a:r>
              <a:rPr lang="en-GB" dirty="0"/>
              <a:t>2.915 </a:t>
            </a:r>
            <a:r>
              <a:rPr lang="en-GB" sz="2400" dirty="0"/>
              <a:t>e-66</a:t>
            </a:r>
            <a:r>
              <a:rPr lang="en-GB" dirty="0"/>
              <a:t>.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DC245-E31D-2346-ADDF-31182F86819B}"/>
              </a:ext>
            </a:extLst>
          </p:cNvPr>
          <p:cNvSpPr txBox="1"/>
          <p:nvPr/>
        </p:nvSpPr>
        <p:spPr>
          <a:xfrm>
            <a:off x="2622332" y="4341814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say </a:t>
            </a:r>
            <a:r>
              <a:rPr lang="nl-NL" dirty="0" err="1"/>
              <a:t>with</a:t>
            </a:r>
            <a:r>
              <a:rPr lang="nl-NL" dirty="0"/>
              <a:t> 95% </a:t>
            </a:r>
            <a:r>
              <a:rPr lang="nl-NL" dirty="0" err="1"/>
              <a:t>certainty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height</a:t>
            </a:r>
            <a:r>
              <a:rPr lang="nl-NL" dirty="0"/>
              <a:t> of </a:t>
            </a:r>
            <a:r>
              <a:rPr lang="nl-NL" dirty="0" err="1"/>
              <a:t>women</a:t>
            </a:r>
            <a:r>
              <a:rPr lang="nl-NL" dirty="0"/>
              <a:t> </a:t>
            </a:r>
            <a:r>
              <a:rPr lang="nl-NL" dirty="0" err="1"/>
              <a:t>playing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wnba</a:t>
            </a:r>
            <a:endParaRPr lang="nl-NL" dirty="0"/>
          </a:p>
          <a:p>
            <a:r>
              <a:rPr lang="nl-NL" dirty="0"/>
              <a:t>is NOT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height</a:t>
            </a:r>
            <a:r>
              <a:rPr lang="nl-NL" dirty="0"/>
              <a:t> of </a:t>
            </a:r>
            <a:r>
              <a:rPr lang="nl-NL" dirty="0" err="1"/>
              <a:t>women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US.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7741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4CFE-8109-1C4E-ADD8-3770E3A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weight matter?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44F5C-4DE1-8042-89AE-53059A3E2B15}"/>
              </a:ext>
            </a:extLst>
          </p:cNvPr>
          <p:cNvSpPr txBox="1"/>
          <p:nvPr/>
        </p:nvSpPr>
        <p:spPr>
          <a:xfrm>
            <a:off x="536029" y="1767348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lighter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7A103-8180-A847-BFE4-0E4D111BBA4F}"/>
              </a:ext>
            </a:extLst>
          </p:cNvPr>
          <p:cNvSpPr txBox="1"/>
          <p:nvPr/>
        </p:nvSpPr>
        <p:spPr>
          <a:xfrm>
            <a:off x="8405033" y="6204881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heavier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6BEE7-E3FC-D441-8933-D455EFA85CBE}"/>
              </a:ext>
            </a:extLst>
          </p:cNvPr>
          <p:cNvSpPr txBox="1"/>
          <p:nvPr/>
        </p:nvSpPr>
        <p:spPr>
          <a:xfrm>
            <a:off x="5531871" y="2828835"/>
            <a:ext cx="1128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dirty="0"/>
              <a:t>VS</a:t>
            </a:r>
          </a:p>
        </p:txBody>
      </p:sp>
      <p:pic>
        <p:nvPicPr>
          <p:cNvPr id="4" name="Picture 3" descr="A picture containing sport, game, yellow, holding&#10;&#10;Description automatically generated">
            <a:extLst>
              <a:ext uri="{FF2B5EF4-FFF2-40B4-BE49-F238E27FC236}">
                <a16:creationId xmlns:a16="http://schemas.microsoft.com/office/drawing/2014/main" id="{12C4F086-2FA4-2A42-97EF-5C75A181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62" y="3866404"/>
            <a:ext cx="3492500" cy="2324100"/>
          </a:xfrm>
          <a:prstGeom prst="rect">
            <a:avLst/>
          </a:prstGeom>
        </p:spPr>
      </p:pic>
      <p:pic>
        <p:nvPicPr>
          <p:cNvPr id="9" name="Picture 8" descr="A person holding a basketball&#10;&#10;Description automatically generated">
            <a:extLst>
              <a:ext uri="{FF2B5EF4-FFF2-40B4-BE49-F238E27FC236}">
                <a16:creationId xmlns:a16="http://schemas.microsoft.com/office/drawing/2014/main" id="{6AF14C2C-E7C4-9C46-8B79-0483D292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69" y="840258"/>
            <a:ext cx="2526103" cy="2412417"/>
          </a:xfrm>
          <a:prstGeom prst="rect">
            <a:avLst/>
          </a:prstGeom>
        </p:spPr>
      </p:pic>
      <p:pic>
        <p:nvPicPr>
          <p:cNvPr id="11" name="Picture 10" descr="A person holding a basketball&#10;&#10;Description automatically generated">
            <a:extLst>
              <a:ext uri="{FF2B5EF4-FFF2-40B4-BE49-F238E27FC236}">
                <a16:creationId xmlns:a16="http://schemas.microsoft.com/office/drawing/2014/main" id="{5D293E38-10CE-C943-A680-D29F9CD33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922" y="0"/>
            <a:ext cx="3334481" cy="4029165"/>
          </a:xfrm>
          <a:prstGeom prst="rect">
            <a:avLst/>
          </a:prstGeom>
        </p:spPr>
      </p:pic>
      <p:pic>
        <p:nvPicPr>
          <p:cNvPr id="13" name="Picture 12" descr="A person holding a basketball&#10;&#10;Description automatically generated">
            <a:extLst>
              <a:ext uri="{FF2B5EF4-FFF2-40B4-BE49-F238E27FC236}">
                <a16:creationId xmlns:a16="http://schemas.microsoft.com/office/drawing/2014/main" id="{C0B7F23C-78FF-6C43-8BD2-D05D25A15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093" y="2655840"/>
            <a:ext cx="2265273" cy="4029165"/>
          </a:xfrm>
          <a:prstGeom prst="rect">
            <a:avLst/>
          </a:prstGeom>
        </p:spPr>
      </p:pic>
      <p:pic>
        <p:nvPicPr>
          <p:cNvPr id="16" name="Picture 15" descr="A person holding a basketball&#10;&#10;Description automatically generated">
            <a:extLst>
              <a:ext uri="{FF2B5EF4-FFF2-40B4-BE49-F238E27FC236}">
                <a16:creationId xmlns:a16="http://schemas.microsoft.com/office/drawing/2014/main" id="{7F983879-100C-9648-8C28-77D7FDB05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19599"/>
            <a:ext cx="3657602" cy="2438401"/>
          </a:xfrm>
          <a:prstGeom prst="rect">
            <a:avLst/>
          </a:prstGeom>
        </p:spPr>
      </p:pic>
      <p:pic>
        <p:nvPicPr>
          <p:cNvPr id="24" name="Picture 23" descr="A person holding a basketball&#10;&#10;Description automatically generated">
            <a:extLst>
              <a:ext uri="{FF2B5EF4-FFF2-40B4-BE49-F238E27FC236}">
                <a16:creationId xmlns:a16="http://schemas.microsoft.com/office/drawing/2014/main" id="{64EBBF1A-1866-3845-8663-4BA3C449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15" y="1875861"/>
            <a:ext cx="1854200" cy="2438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7A558F-FDC5-F44E-AA90-8CFD330BB5E5}"/>
              </a:ext>
            </a:extLst>
          </p:cNvPr>
          <p:cNvSpPr txBox="1"/>
          <p:nvPr/>
        </p:nvSpPr>
        <p:spPr>
          <a:xfrm>
            <a:off x="10520162" y="6234988"/>
            <a:ext cx="1490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Courtenay Paris</a:t>
            </a:r>
          </a:p>
          <a:p>
            <a:r>
              <a:rPr lang="en-NL" sz="1600" dirty="0"/>
              <a:t> (113 kg)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D48BC8-D24C-E743-82C8-F5606B544B03}"/>
              </a:ext>
            </a:extLst>
          </p:cNvPr>
          <p:cNvSpPr txBox="1"/>
          <p:nvPr/>
        </p:nvSpPr>
        <p:spPr>
          <a:xfrm>
            <a:off x="3407497" y="1758448"/>
            <a:ext cx="1590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/>
              <a:t>Moriah Jefferson</a:t>
            </a:r>
          </a:p>
          <a:p>
            <a:r>
              <a:rPr lang="en-NL" sz="1600" dirty="0"/>
              <a:t> (55 kg)</a:t>
            </a:r>
          </a:p>
        </p:txBody>
      </p:sp>
    </p:spTree>
    <p:extLst>
      <p:ext uri="{BB962C8B-B14F-4D97-AF65-F5344CB8AC3E}">
        <p14:creationId xmlns:p14="http://schemas.microsoft.com/office/powerpoint/2010/main" val="323343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A09DA7-1F1F-2A4E-9BBC-AA535534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Does weight matter?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7565C-D9B8-7543-8D06-56C95E139512}"/>
              </a:ext>
            </a:extLst>
          </p:cNvPr>
          <p:cNvSpPr txBox="1"/>
          <p:nvPr/>
        </p:nvSpPr>
        <p:spPr>
          <a:xfrm>
            <a:off x="1082566" y="1690688"/>
            <a:ext cx="953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Average height in the wnba sample is 78.98 kg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43ACF-2914-AB4C-858F-E5380FAF8763}"/>
              </a:ext>
            </a:extLst>
          </p:cNvPr>
          <p:cNvSpPr txBox="1"/>
          <p:nvPr/>
        </p:nvSpPr>
        <p:spPr>
          <a:xfrm>
            <a:off x="1481959" y="2259724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Weight range from 55 kg till 113 kg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F830C-6A94-F84E-BEAE-22CE0EC94054}"/>
              </a:ext>
            </a:extLst>
          </p:cNvPr>
          <p:cNvSpPr txBox="1"/>
          <p:nvPr/>
        </p:nvSpPr>
        <p:spPr>
          <a:xfrm>
            <a:off x="2622332" y="2831585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</a:t>
            </a:r>
            <a:r>
              <a:rPr lang="en-GB" dirty="0"/>
              <a:t>he</a:t>
            </a:r>
            <a:r>
              <a:rPr lang="en-NL" dirty="0"/>
              <a:t> average weight of women in the US is 76.4 kg (source Wikipedia)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8BF39-6619-064F-ADB7-EF3C3D1F6665}"/>
              </a:ext>
            </a:extLst>
          </p:cNvPr>
          <p:cNvSpPr txBox="1"/>
          <p:nvPr/>
        </p:nvSpPr>
        <p:spPr>
          <a:xfrm>
            <a:off x="1082566" y="3400621"/>
            <a:ext cx="85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We </a:t>
            </a:r>
            <a:r>
              <a:rPr lang="nl-NL" dirty="0" err="1"/>
              <a:t>did</a:t>
            </a:r>
            <a:r>
              <a:rPr lang="nl-NL" dirty="0"/>
              <a:t> a </a:t>
            </a:r>
            <a:r>
              <a:rPr lang="nl-NL" dirty="0" err="1"/>
              <a:t>statistical</a:t>
            </a:r>
            <a:r>
              <a:rPr lang="nl-NL" dirty="0"/>
              <a:t> T test </a:t>
            </a:r>
            <a:r>
              <a:rPr lang="nl-NL" dirty="0" err="1"/>
              <a:t>which</a:t>
            </a:r>
            <a:r>
              <a:rPr lang="nl-NL" dirty="0"/>
              <a:t> gave a p-</a:t>
            </a:r>
            <a:r>
              <a:rPr lang="nl-NL" dirty="0" err="1"/>
              <a:t>value</a:t>
            </a:r>
            <a:r>
              <a:rPr lang="nl-NL" dirty="0"/>
              <a:t> of </a:t>
            </a:r>
            <a:r>
              <a:rPr lang="en-NL" dirty="0"/>
              <a:t>0.00295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DC245-E31D-2346-ADDF-31182F86819B}"/>
              </a:ext>
            </a:extLst>
          </p:cNvPr>
          <p:cNvSpPr txBox="1"/>
          <p:nvPr/>
        </p:nvSpPr>
        <p:spPr>
          <a:xfrm>
            <a:off x="2622332" y="4341814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say </a:t>
            </a:r>
            <a:r>
              <a:rPr lang="nl-NL" dirty="0" err="1"/>
              <a:t>with</a:t>
            </a:r>
            <a:r>
              <a:rPr lang="nl-NL" dirty="0"/>
              <a:t> 95% </a:t>
            </a:r>
            <a:r>
              <a:rPr lang="nl-NL" dirty="0" err="1"/>
              <a:t>certainty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weight</a:t>
            </a:r>
            <a:r>
              <a:rPr lang="nl-NL" dirty="0"/>
              <a:t> of </a:t>
            </a:r>
            <a:r>
              <a:rPr lang="nl-NL" dirty="0" err="1"/>
              <a:t>women</a:t>
            </a:r>
            <a:r>
              <a:rPr lang="nl-NL" dirty="0"/>
              <a:t> </a:t>
            </a:r>
            <a:r>
              <a:rPr lang="nl-NL" dirty="0" err="1"/>
              <a:t>playing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wnba</a:t>
            </a:r>
            <a:endParaRPr lang="nl-NL" dirty="0"/>
          </a:p>
          <a:p>
            <a:r>
              <a:rPr lang="nl-NL" dirty="0"/>
              <a:t>is NOT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weight</a:t>
            </a:r>
            <a:r>
              <a:rPr lang="nl-NL" dirty="0"/>
              <a:t> of </a:t>
            </a:r>
            <a:r>
              <a:rPr lang="nl-NL" dirty="0" err="1"/>
              <a:t>women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US.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88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ECE7-427D-C14B-BC2B-02103D52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It is all about L.O.V.E.</a:t>
            </a:r>
          </a:p>
        </p:txBody>
      </p: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65C4D4A0-4ACB-9B4D-AF16-B6AF7D46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98" y="0"/>
            <a:ext cx="550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268</Words>
  <Application>Microsoft Macintosh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Does age matter?</vt:lpstr>
      <vt:lpstr>Does age matter?</vt:lpstr>
      <vt:lpstr>Does height matter?</vt:lpstr>
      <vt:lpstr>Does height matter?</vt:lpstr>
      <vt:lpstr>Does weight matter?</vt:lpstr>
      <vt:lpstr>Does weight matter?</vt:lpstr>
      <vt:lpstr>It is all about L.O.V.E.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age matter?</dc:title>
  <dc:creator>Vincent van Dijk</dc:creator>
  <cp:lastModifiedBy>Vincent van Dijk</cp:lastModifiedBy>
  <cp:revision>5</cp:revision>
  <dcterms:created xsi:type="dcterms:W3CDTF">2020-06-11T13:01:15Z</dcterms:created>
  <dcterms:modified xsi:type="dcterms:W3CDTF">2020-06-11T13:43:52Z</dcterms:modified>
</cp:coreProperties>
</file>